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481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 snapToObjects="1">
      <p:cViewPr varScale="1">
        <p:scale>
          <a:sx n="124" d="100"/>
          <a:sy n="124" d="100"/>
        </p:scale>
        <p:origin x="172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6A5242-F565-1946-869A-E58CE989A42B}" type="datetimeFigureOut">
              <a:rPr kumimoji="1" lang="ja-JP" altLang="en-US" smtClean="0"/>
              <a:t>2021/8/10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9F1A1C-BC24-B442-9588-7EBAA1C794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5954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/>
              <a:t>ステップ</a:t>
            </a:r>
            <a:r>
              <a:rPr kumimoji="1" lang="ja-JP" altLang="en-US" dirty="0"/>
              <a:t>をあげたら，一時的に基準をゆるめたり，苦手な部分を選択的に練習するのも有効です。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217056-FBEC-264C-886A-7FFDBDDA671D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56FC62B-00F1-C44A-B48A-7F066003F60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kumimoji="1" lang="en-US" altLang="ja-JP"/>
              <a:t>2018/9/8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158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fld id="{51F8C87A-6ADF-BC40-8AD4-C88A8CBDBD2F}" type="datetime1">
              <a:rPr kumimoji="1" lang="ja-JP" altLang="en-US" smtClean="0"/>
              <a:t>2021/8/10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fld id="{3575DAF4-3AFA-F044-8DE5-418ACE1828A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485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885E9-4946-A540-80BC-F4FE6700E643}" type="datetime1">
              <a:rPr kumimoji="1" lang="ja-JP" altLang="en-US" smtClean="0"/>
              <a:t>2021/8/10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087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BD634-1076-0B44-BD32-C172DEA4CCB5}" type="datetime1">
              <a:rPr kumimoji="1" lang="ja-JP" altLang="en-US" smtClean="0"/>
              <a:t>2021/8/10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4613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fld id="{1F46A13E-0204-4749-9423-EBE3AF8D47A5}" type="datetime1">
              <a:rPr kumimoji="1" lang="ja-JP" altLang="en-US" smtClean="0"/>
              <a:t>2021/8/10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fld id="{3575DAF4-3AFA-F044-8DE5-418ACE1828A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515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6B046E9-559F-2A48-8154-586F31062D6C}" type="datetime1">
              <a:rPr kumimoji="1" lang="ja-JP" altLang="en-US" smtClean="0"/>
              <a:t>2021/8/10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575DAF4-3AFA-F044-8DE5-418ACE1828A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024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AF180F9-B201-4C47-A47D-EA6EB45B069E}" type="datetime1">
              <a:rPr kumimoji="1" lang="ja-JP" altLang="en-US" smtClean="0"/>
              <a:t>2021/8/10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575DAF4-3AFA-F044-8DE5-418ACE1828A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154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F75FA-0259-5E4A-AA7E-89D5728F3CF6}" type="datetime1">
              <a:rPr kumimoji="1" lang="ja-JP" altLang="en-US" smtClean="0"/>
              <a:t>2021/8/10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873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FE137-EDF1-6A4C-8268-AA801D74DD83}" type="datetime1">
              <a:rPr kumimoji="1" lang="ja-JP" altLang="en-US" smtClean="0"/>
              <a:t>2021/8/10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7145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0694B-61FD-BC4E-9049-EAA70ABB2858}" type="datetime1">
              <a:rPr kumimoji="1" lang="ja-JP" altLang="en-US" smtClean="0"/>
              <a:t>2021/8/10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1604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585AA-7C65-9F48-A99A-3C17FBEC49D8}" type="datetime1">
              <a:rPr kumimoji="1" lang="ja-JP" altLang="en-US" smtClean="0"/>
              <a:t>2021/8/10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687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B7787-1099-9245-BCA9-3C6D4B49F73A}" type="datetime1">
              <a:rPr kumimoji="1" lang="ja-JP" altLang="en-US" smtClean="0"/>
              <a:t>2021/8/10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8237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680CCA-F319-AF47-B537-2598903466C8}" type="datetime1">
              <a:rPr kumimoji="1" lang="ja-JP" altLang="en-US" smtClean="0"/>
              <a:t>2021/8/10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2371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7470" y="214813"/>
            <a:ext cx="9081852" cy="887477"/>
          </a:xfrm>
        </p:spPr>
        <p:txBody>
          <a:bodyPr/>
          <a:lstStyle/>
          <a:p>
            <a:pPr algn="ctr"/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Meiryo" charset="-128"/>
                <a:ea typeface="Meiryo" charset="-128"/>
                <a:cs typeface="Meiryo" charset="-128"/>
              </a:rPr>
              <a:t>スモールステップの原則</a:t>
            </a:r>
            <a:endParaRPr kumimoji="1" lang="ja-JP" altLang="en-US" dirty="0">
              <a:solidFill>
                <a:schemeClr val="tx1">
                  <a:lumMod val="75000"/>
                  <a:lumOff val="25000"/>
                </a:schemeClr>
              </a:solidFill>
              <a:latin typeface="Meiryo" charset="-128"/>
              <a:ea typeface="Meiryo" charset="-128"/>
              <a:cs typeface="Meiryo" charset="-128"/>
            </a:endParaRPr>
          </a:p>
        </p:txBody>
      </p:sp>
      <p:cxnSp>
        <p:nvCxnSpPr>
          <p:cNvPr id="10" name="直線コネクタ 9"/>
          <p:cNvCxnSpPr/>
          <p:nvPr/>
        </p:nvCxnSpPr>
        <p:spPr>
          <a:xfrm>
            <a:off x="251810" y="4720348"/>
            <a:ext cx="1581670" cy="9152"/>
          </a:xfrm>
          <a:prstGeom prst="line">
            <a:avLst/>
          </a:prstGeom>
          <a:ln w="28575">
            <a:solidFill>
              <a:srgbClr val="FF8AD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/>
          <p:cNvCxnSpPr/>
          <p:nvPr/>
        </p:nvCxnSpPr>
        <p:spPr>
          <a:xfrm flipV="1">
            <a:off x="1823955" y="4238315"/>
            <a:ext cx="0" cy="482033"/>
          </a:xfrm>
          <a:prstGeom prst="straightConnector1">
            <a:avLst/>
          </a:prstGeom>
          <a:ln w="28575">
            <a:solidFill>
              <a:srgbClr val="FF8AD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1827130" y="4238315"/>
            <a:ext cx="1258888" cy="0"/>
          </a:xfrm>
          <a:prstGeom prst="line">
            <a:avLst/>
          </a:prstGeom>
          <a:ln w="28575">
            <a:solidFill>
              <a:srgbClr val="FF8AD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/>
          <p:cNvCxnSpPr/>
          <p:nvPr/>
        </p:nvCxnSpPr>
        <p:spPr>
          <a:xfrm flipV="1">
            <a:off x="6175293" y="3289501"/>
            <a:ext cx="0" cy="485085"/>
          </a:xfrm>
          <a:prstGeom prst="straightConnector1">
            <a:avLst/>
          </a:prstGeom>
          <a:ln w="28575">
            <a:solidFill>
              <a:srgbClr val="FF8AD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3100305" y="3774586"/>
            <a:ext cx="3057525" cy="0"/>
          </a:xfrm>
          <a:prstGeom prst="line">
            <a:avLst/>
          </a:prstGeom>
          <a:ln w="28575">
            <a:solidFill>
              <a:srgbClr val="FF8AD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/>
          <p:nvPr/>
        </p:nvCxnSpPr>
        <p:spPr>
          <a:xfrm flipV="1">
            <a:off x="3095543" y="3731875"/>
            <a:ext cx="0" cy="485083"/>
          </a:xfrm>
          <a:prstGeom prst="straightConnector1">
            <a:avLst/>
          </a:prstGeom>
          <a:ln w="28575">
            <a:solidFill>
              <a:srgbClr val="FF8AD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>
            <a:off x="6184818" y="3316960"/>
            <a:ext cx="2411412" cy="0"/>
          </a:xfrm>
          <a:prstGeom prst="line">
            <a:avLst/>
          </a:prstGeom>
          <a:ln w="28575">
            <a:solidFill>
              <a:srgbClr val="FF8AD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9AA204A9-40E3-4D62-A8E8-72DF4D4CFC7C}"/>
              </a:ext>
            </a:extLst>
          </p:cNvPr>
          <p:cNvGrpSpPr/>
          <p:nvPr/>
        </p:nvGrpSpPr>
        <p:grpSpPr>
          <a:xfrm>
            <a:off x="3947563" y="1175017"/>
            <a:ext cx="4215399" cy="5102189"/>
            <a:chOff x="3947563" y="1452416"/>
            <a:chExt cx="4215399" cy="5102189"/>
          </a:xfrm>
        </p:grpSpPr>
        <p:grpSp>
          <p:nvGrpSpPr>
            <p:cNvPr id="32" name="グループ化 31">
              <a:extLst>
                <a:ext uri="{FF2B5EF4-FFF2-40B4-BE49-F238E27FC236}">
                  <a16:creationId xmlns:a16="http://schemas.microsoft.com/office/drawing/2014/main" id="{2370987B-E050-4E64-891F-2158C7C1A4BC}"/>
                </a:ext>
              </a:extLst>
            </p:cNvPr>
            <p:cNvGrpSpPr/>
            <p:nvPr/>
          </p:nvGrpSpPr>
          <p:grpSpPr>
            <a:xfrm>
              <a:off x="5188366" y="4811634"/>
              <a:ext cx="2974596" cy="1742971"/>
              <a:chOff x="5348786" y="4811634"/>
              <a:chExt cx="2974596" cy="1742971"/>
            </a:xfrm>
          </p:grpSpPr>
          <p:sp>
            <p:nvSpPr>
              <p:cNvPr id="28" name="四角形: 角を丸くする 27">
                <a:extLst>
                  <a:ext uri="{FF2B5EF4-FFF2-40B4-BE49-F238E27FC236}">
                    <a16:creationId xmlns:a16="http://schemas.microsoft.com/office/drawing/2014/main" id="{787991A8-0AD5-4D34-9F5A-047430299E58}"/>
                  </a:ext>
                </a:extLst>
              </p:cNvPr>
              <p:cNvSpPr/>
              <p:nvPr/>
            </p:nvSpPr>
            <p:spPr>
              <a:xfrm>
                <a:off x="5348786" y="4811634"/>
                <a:ext cx="2974596" cy="1615556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60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18" name="サブタイトル 2"/>
              <p:cNvSpPr txBox="1">
                <a:spLocks/>
              </p:cNvSpPr>
              <p:nvPr/>
            </p:nvSpPr>
            <p:spPr bwMode="auto">
              <a:xfrm>
                <a:off x="5453190" y="5013121"/>
                <a:ext cx="2736850" cy="15414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kumimoji="1" sz="32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kumimoji="1" sz="28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kumimoji="1" sz="24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kumimoji="1" sz="20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9pPr>
              </a:lstStyle>
              <a:p>
                <a:pPr algn="ctr" eaLnBrk="1" hangingPunct="1">
                  <a:lnSpc>
                    <a:spcPct val="150000"/>
                  </a:lnSpc>
                  <a:buFontTx/>
                  <a:buNone/>
                </a:pPr>
                <a:r>
                  <a:rPr lang="ja-JP" altLang="en-US" sz="24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eiryo" charset="-128"/>
                    <a:ea typeface="Meiryo" charset="-128"/>
                    <a:cs typeface="Meiryo" charset="-128"/>
                  </a:rPr>
                  <a:t>後半は</a:t>
                </a:r>
                <a:endParaRPr lang="en-US" altLang="ja-JP" sz="2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eiryo" charset="-128"/>
                  <a:ea typeface="Meiryo" charset="-128"/>
                  <a:cs typeface="Meiryo" charset="-128"/>
                </a:endParaRPr>
              </a:p>
              <a:p>
                <a:pPr algn="ctr" eaLnBrk="1" hangingPunct="1">
                  <a:lnSpc>
                    <a:spcPct val="150000"/>
                  </a:lnSpc>
                  <a:buFontTx/>
                  <a:buNone/>
                </a:pPr>
                <a:r>
                  <a:rPr lang="ja-JP" altLang="en-US" sz="24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eiryo" charset="-128"/>
                    <a:ea typeface="Meiryo" charset="-128"/>
                    <a:cs typeface="Meiryo" charset="-128"/>
                  </a:rPr>
                  <a:t>選択的に強化</a:t>
                </a:r>
                <a:endParaRPr lang="en-US" altLang="ja-JP" sz="2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eiryo" charset="-128"/>
                  <a:ea typeface="Meiryo" charset="-128"/>
                  <a:cs typeface="Meiryo" charset="-128"/>
                </a:endParaRPr>
              </a:p>
            </p:txBody>
          </p:sp>
        </p:grpSp>
        <p:grpSp>
          <p:nvGrpSpPr>
            <p:cNvPr id="31" name="グループ化 30">
              <a:extLst>
                <a:ext uri="{FF2B5EF4-FFF2-40B4-BE49-F238E27FC236}">
                  <a16:creationId xmlns:a16="http://schemas.microsoft.com/office/drawing/2014/main" id="{8A1ED7CD-9F7B-4F1F-BFF8-7ABDD8E3D4B0}"/>
                </a:ext>
              </a:extLst>
            </p:cNvPr>
            <p:cNvGrpSpPr/>
            <p:nvPr/>
          </p:nvGrpSpPr>
          <p:grpSpPr>
            <a:xfrm>
              <a:off x="3947563" y="1452416"/>
              <a:ext cx="4137361" cy="1958937"/>
              <a:chOff x="4107983" y="1452416"/>
              <a:chExt cx="4137361" cy="1958937"/>
            </a:xfrm>
          </p:grpSpPr>
          <p:sp>
            <p:nvSpPr>
              <p:cNvPr id="23" name="月 22">
                <a:extLst>
                  <a:ext uri="{FF2B5EF4-FFF2-40B4-BE49-F238E27FC236}">
                    <a16:creationId xmlns:a16="http://schemas.microsoft.com/office/drawing/2014/main" id="{B17F5B39-9257-4BAC-B422-C771DEE827EF}"/>
                  </a:ext>
                </a:extLst>
              </p:cNvPr>
              <p:cNvSpPr/>
              <p:nvPr/>
            </p:nvSpPr>
            <p:spPr>
              <a:xfrm rot="20575039">
                <a:off x="6234033" y="2962798"/>
                <a:ext cx="385843" cy="448555"/>
              </a:xfrm>
              <a:prstGeom prst="moon">
                <a:avLst>
                  <a:gd name="adj" fmla="val 59617"/>
                </a:avLst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60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24" name="四角形: 角を丸くする 23">
                <a:extLst>
                  <a:ext uri="{FF2B5EF4-FFF2-40B4-BE49-F238E27FC236}">
                    <a16:creationId xmlns:a16="http://schemas.microsoft.com/office/drawing/2014/main" id="{9AB1ADC9-B806-4A2A-AAFC-62E65829FD9F}"/>
                  </a:ext>
                </a:extLst>
              </p:cNvPr>
              <p:cNvSpPr/>
              <p:nvPr/>
            </p:nvSpPr>
            <p:spPr>
              <a:xfrm>
                <a:off x="4107983" y="1452416"/>
                <a:ext cx="4137361" cy="1615556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60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25" name="サブタイトル 2">
                <a:extLst>
                  <a:ext uri="{FF2B5EF4-FFF2-40B4-BE49-F238E27FC236}">
                    <a16:creationId xmlns:a16="http://schemas.microsoft.com/office/drawing/2014/main" id="{DA803C61-92A4-475B-9224-2C27848B3310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4225625" y="1561082"/>
                <a:ext cx="3902075" cy="14399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342900" indent="-342900" eaLnBrk="0" hangingPunct="0">
                  <a:defRPr kumimoji="1">
                    <a:solidFill>
                      <a:schemeClr val="tx1"/>
                    </a:solidFill>
                    <a:latin typeface="Calibri" pitchFamily="34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Calibri" pitchFamily="34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Calibri" pitchFamily="34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Calibri" pitchFamily="34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Calibri" pitchFamily="34" charset="0"/>
                    <a:ea typeface="ＭＳ Ｐゴシック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Calibri" pitchFamily="34" charset="0"/>
                    <a:ea typeface="ＭＳ Ｐゴシック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Calibri" pitchFamily="34" charset="0"/>
                    <a:ea typeface="ＭＳ Ｐゴシック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Calibri" pitchFamily="34" charset="0"/>
                    <a:ea typeface="ＭＳ Ｐゴシック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Calibri" pitchFamily="34" charset="0"/>
                    <a:ea typeface="ＭＳ Ｐゴシック" pitchFamily="50" charset="-128"/>
                  </a:defRPr>
                </a:lvl9pPr>
              </a:lstStyle>
              <a:p>
                <a:pPr marL="0" indent="0" algn="ctr" eaLnBrk="1" hangingPunct="1">
                  <a:lnSpc>
                    <a:spcPct val="150000"/>
                  </a:lnSpc>
                  <a:spcBef>
                    <a:spcPct val="20000"/>
                  </a:spcBef>
                  <a:defRPr/>
                </a:pPr>
                <a:r>
                  <a:rPr lang="ja-JP" altLang="en-US" sz="2400" spc="-15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eiryo" charset="-128"/>
                    <a:ea typeface="Meiryo" charset="-128"/>
                    <a:cs typeface="Meiryo" charset="-128"/>
                  </a:rPr>
                  <a:t>ステップを上げたら</a:t>
                </a:r>
                <a:endParaRPr lang="en-US" altLang="ja-JP" sz="2400" spc="-15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eiryo" charset="-128"/>
                  <a:ea typeface="Meiryo" charset="-128"/>
                  <a:cs typeface="Meiryo" charset="-128"/>
                </a:endParaRPr>
              </a:p>
              <a:p>
                <a:pPr marL="0" indent="0" algn="ctr" eaLnBrk="1" hangingPunct="1">
                  <a:lnSpc>
                    <a:spcPct val="150000"/>
                  </a:lnSpc>
                  <a:spcBef>
                    <a:spcPct val="20000"/>
                  </a:spcBef>
                  <a:defRPr/>
                </a:pPr>
                <a:r>
                  <a:rPr lang="ja-JP" altLang="en-US" sz="2400" spc="-15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eiryo" charset="-128"/>
                    <a:ea typeface="Meiryo" charset="-128"/>
                    <a:cs typeface="Meiryo" charset="-128"/>
                  </a:rPr>
                  <a:t>一時的に基準をゆるめる</a:t>
                </a:r>
                <a:endParaRPr lang="en-US" altLang="ja-JP" sz="2400" spc="-15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eiryo" charset="-128"/>
                  <a:ea typeface="Meiryo" charset="-128"/>
                  <a:cs typeface="Meiryo" charset="-128"/>
                </a:endParaRPr>
              </a:p>
            </p:txBody>
          </p:sp>
        </p:grpSp>
      </p:grp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24B0F61D-3E61-4C3A-9DD7-95A8E341A7C3}"/>
              </a:ext>
            </a:extLst>
          </p:cNvPr>
          <p:cNvGrpSpPr/>
          <p:nvPr/>
        </p:nvGrpSpPr>
        <p:grpSpPr>
          <a:xfrm>
            <a:off x="1029372" y="1783369"/>
            <a:ext cx="3834132" cy="4632173"/>
            <a:chOff x="1029372" y="2060768"/>
            <a:chExt cx="3834132" cy="4632173"/>
          </a:xfrm>
        </p:grpSpPr>
        <p:grpSp>
          <p:nvGrpSpPr>
            <p:cNvPr id="30" name="グループ化 29">
              <a:extLst>
                <a:ext uri="{FF2B5EF4-FFF2-40B4-BE49-F238E27FC236}">
                  <a16:creationId xmlns:a16="http://schemas.microsoft.com/office/drawing/2014/main" id="{3EE4FDC4-794B-462E-9797-E926A7C0FA99}"/>
                </a:ext>
              </a:extLst>
            </p:cNvPr>
            <p:cNvGrpSpPr/>
            <p:nvPr/>
          </p:nvGrpSpPr>
          <p:grpSpPr>
            <a:xfrm>
              <a:off x="1029372" y="2060768"/>
              <a:ext cx="2638452" cy="1615556"/>
              <a:chOff x="1189792" y="2060768"/>
              <a:chExt cx="2638452" cy="1615556"/>
            </a:xfrm>
          </p:grpSpPr>
          <p:sp>
            <p:nvSpPr>
              <p:cNvPr id="4" name="四角形: 角を丸くする 3">
                <a:extLst>
                  <a:ext uri="{FF2B5EF4-FFF2-40B4-BE49-F238E27FC236}">
                    <a16:creationId xmlns:a16="http://schemas.microsoft.com/office/drawing/2014/main" id="{FF029900-47C1-4461-8268-565DB024E3D2}"/>
                  </a:ext>
                </a:extLst>
              </p:cNvPr>
              <p:cNvSpPr/>
              <p:nvPr/>
            </p:nvSpPr>
            <p:spPr>
              <a:xfrm>
                <a:off x="1189792" y="2060768"/>
                <a:ext cx="2638452" cy="1615556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60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9" name="サブタイトル 2"/>
              <p:cNvSpPr txBox="1">
                <a:spLocks/>
              </p:cNvSpPr>
              <p:nvPr/>
            </p:nvSpPr>
            <p:spPr bwMode="auto">
              <a:xfrm>
                <a:off x="1189792" y="2192215"/>
                <a:ext cx="2624642" cy="1439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kumimoji="1" sz="32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kumimoji="1" sz="28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kumimoji="1" sz="24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kumimoji="1" sz="20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9pPr>
              </a:lstStyle>
              <a:p>
                <a:pPr algn="ctr" eaLnBrk="1" hangingPunct="1">
                  <a:lnSpc>
                    <a:spcPct val="150000"/>
                  </a:lnSpc>
                  <a:buFontTx/>
                  <a:buNone/>
                </a:pPr>
                <a:r>
                  <a:rPr lang="ja-JP" altLang="en-US" sz="24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eiryo" charset="-128"/>
                    <a:ea typeface="Meiryo" charset="-128"/>
                    <a:cs typeface="Meiryo" charset="-128"/>
                  </a:rPr>
                  <a:t>最小単位の</a:t>
                </a:r>
                <a:endParaRPr lang="en-US" altLang="ja-JP" sz="2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eiryo" charset="-128"/>
                  <a:ea typeface="Meiryo" charset="-128"/>
                  <a:cs typeface="Meiryo" charset="-128"/>
                </a:endParaRPr>
              </a:p>
              <a:p>
                <a:pPr algn="ctr" eaLnBrk="1" hangingPunct="1">
                  <a:lnSpc>
                    <a:spcPct val="150000"/>
                  </a:lnSpc>
                  <a:buFontTx/>
                  <a:buNone/>
                </a:pPr>
                <a:r>
                  <a:rPr lang="ja-JP" altLang="en-US" sz="24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eiryo" charset="-128"/>
                    <a:ea typeface="Meiryo" charset="-128"/>
                    <a:cs typeface="Meiryo" charset="-128"/>
                  </a:rPr>
                  <a:t>トレーニング</a:t>
                </a:r>
                <a:endParaRPr lang="en-US" altLang="ja-JP" sz="2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eiryo" charset="-128"/>
                  <a:ea typeface="Meiryo" charset="-128"/>
                  <a:cs typeface="Meiryo" charset="-128"/>
                </a:endParaRPr>
              </a:p>
            </p:txBody>
          </p:sp>
        </p:grpSp>
        <p:grpSp>
          <p:nvGrpSpPr>
            <p:cNvPr id="21" name="グループ化 20">
              <a:extLst>
                <a:ext uri="{FF2B5EF4-FFF2-40B4-BE49-F238E27FC236}">
                  <a16:creationId xmlns:a16="http://schemas.microsoft.com/office/drawing/2014/main" id="{4C3A0FE7-F626-44ED-AE8A-8B243C6DD5A4}"/>
                </a:ext>
              </a:extLst>
            </p:cNvPr>
            <p:cNvGrpSpPr/>
            <p:nvPr/>
          </p:nvGrpSpPr>
          <p:grpSpPr>
            <a:xfrm>
              <a:off x="1623411" y="5077385"/>
              <a:ext cx="3240093" cy="1615556"/>
              <a:chOff x="1783831" y="5077385"/>
              <a:chExt cx="3240093" cy="1615556"/>
            </a:xfrm>
          </p:grpSpPr>
          <p:sp>
            <p:nvSpPr>
              <p:cNvPr id="27" name="四角形: 角を丸くする 26">
                <a:extLst>
                  <a:ext uri="{FF2B5EF4-FFF2-40B4-BE49-F238E27FC236}">
                    <a16:creationId xmlns:a16="http://schemas.microsoft.com/office/drawing/2014/main" id="{6E5CD08F-399D-4A30-B88F-7CAAA8071CAA}"/>
                  </a:ext>
                </a:extLst>
              </p:cNvPr>
              <p:cNvSpPr/>
              <p:nvPr/>
            </p:nvSpPr>
            <p:spPr>
              <a:xfrm>
                <a:off x="1783831" y="5077385"/>
                <a:ext cx="3240093" cy="1615556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60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17" name="サブタイトル 2"/>
              <p:cNvSpPr txBox="1">
                <a:spLocks/>
              </p:cNvSpPr>
              <p:nvPr/>
            </p:nvSpPr>
            <p:spPr bwMode="auto">
              <a:xfrm>
                <a:off x="1893923" y="5232738"/>
                <a:ext cx="3007634" cy="1439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kumimoji="1" sz="32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kumimoji="1" sz="28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kumimoji="1" sz="24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kumimoji="1" sz="20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9pPr>
              </a:lstStyle>
              <a:p>
                <a:pPr algn="ctr" eaLnBrk="1" hangingPunct="1">
                  <a:lnSpc>
                    <a:spcPct val="150000"/>
                  </a:lnSpc>
                  <a:buFontTx/>
                  <a:buNone/>
                </a:pPr>
                <a:r>
                  <a:rPr lang="ja-JP" altLang="en-US" sz="2400" spc="-15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eiryo" charset="-128"/>
                    <a:ea typeface="Meiryo" charset="-128"/>
                    <a:cs typeface="Meiryo" charset="-128"/>
                  </a:rPr>
                  <a:t>ほんの少しだけ</a:t>
                </a:r>
                <a:endParaRPr lang="en-US" altLang="ja-JP" sz="2400" spc="-15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eiryo" charset="-128"/>
                  <a:ea typeface="Meiryo" charset="-128"/>
                  <a:cs typeface="Meiryo" charset="-128"/>
                </a:endParaRPr>
              </a:p>
              <a:p>
                <a:pPr algn="ctr" eaLnBrk="1" hangingPunct="1">
                  <a:lnSpc>
                    <a:spcPct val="150000"/>
                  </a:lnSpc>
                  <a:buFontTx/>
                  <a:buNone/>
                </a:pPr>
                <a:r>
                  <a:rPr lang="ja-JP" altLang="en-US" sz="2400" spc="-15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eiryo" charset="-128"/>
                    <a:ea typeface="Meiryo" charset="-128"/>
                    <a:cs typeface="Meiryo" charset="-128"/>
                  </a:rPr>
                  <a:t>難しいステップに</a:t>
                </a:r>
                <a:endParaRPr lang="en-US" altLang="ja-JP" sz="2400" spc="-15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eiryo" charset="-128"/>
                  <a:ea typeface="Meiryo" charset="-128"/>
                  <a:cs typeface="Meiryo" charset="-128"/>
                </a:endParaRPr>
              </a:p>
            </p:txBody>
          </p:sp>
        </p:grpSp>
      </p:grpSp>
      <p:sp>
        <p:nvSpPr>
          <p:cNvPr id="33" name="月 32">
            <a:extLst>
              <a:ext uri="{FF2B5EF4-FFF2-40B4-BE49-F238E27FC236}">
                <a16:creationId xmlns:a16="http://schemas.microsoft.com/office/drawing/2014/main" id="{668A6B43-D92A-3D4A-B1A8-0871FED94C7D}"/>
              </a:ext>
            </a:extLst>
          </p:cNvPr>
          <p:cNvSpPr/>
          <p:nvPr/>
        </p:nvSpPr>
        <p:spPr>
          <a:xfrm rot="20575039">
            <a:off x="2041512" y="3285891"/>
            <a:ext cx="385843" cy="448555"/>
          </a:xfrm>
          <a:prstGeom prst="moon">
            <a:avLst>
              <a:gd name="adj" fmla="val 59617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4" name="月 33">
            <a:extLst>
              <a:ext uri="{FF2B5EF4-FFF2-40B4-BE49-F238E27FC236}">
                <a16:creationId xmlns:a16="http://schemas.microsoft.com/office/drawing/2014/main" id="{112AD471-1C30-8841-B848-960DD6978FAC}"/>
              </a:ext>
            </a:extLst>
          </p:cNvPr>
          <p:cNvSpPr/>
          <p:nvPr/>
        </p:nvSpPr>
        <p:spPr>
          <a:xfrm>
            <a:off x="3044398" y="4393669"/>
            <a:ext cx="385843" cy="448555"/>
          </a:xfrm>
          <a:prstGeom prst="moon">
            <a:avLst>
              <a:gd name="adj" fmla="val 59617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5" name="月 34">
            <a:extLst>
              <a:ext uri="{FF2B5EF4-FFF2-40B4-BE49-F238E27FC236}">
                <a16:creationId xmlns:a16="http://schemas.microsoft.com/office/drawing/2014/main" id="{96FDA107-F1EE-114B-84FD-AF5A3E508B05}"/>
              </a:ext>
            </a:extLst>
          </p:cNvPr>
          <p:cNvSpPr/>
          <p:nvPr/>
        </p:nvSpPr>
        <p:spPr>
          <a:xfrm>
            <a:off x="6865415" y="4149407"/>
            <a:ext cx="385843" cy="448555"/>
          </a:xfrm>
          <a:prstGeom prst="moon">
            <a:avLst>
              <a:gd name="adj" fmla="val 59617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C701D74-4BE8-8942-A497-EB71C16BE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553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ペーパー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55</Words>
  <Application>Microsoft Macintosh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</vt:lpstr>
      <vt:lpstr>游ゴシック</vt:lpstr>
      <vt:lpstr>Arial</vt:lpstr>
      <vt:lpstr>Century Gothic</vt:lpstr>
      <vt:lpstr>Office テーマ</vt:lpstr>
      <vt:lpstr>スモールステップの原則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杉浦　真由美</dc:creator>
  <cp:lastModifiedBy>杉浦　真由美</cp:lastModifiedBy>
  <cp:revision>4</cp:revision>
  <dcterms:created xsi:type="dcterms:W3CDTF">2021-08-09T07:25:06Z</dcterms:created>
  <dcterms:modified xsi:type="dcterms:W3CDTF">2021-08-10T08:03:40Z</dcterms:modified>
</cp:coreProperties>
</file>